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80" r:id="rId2"/>
    <p:sldId id="271" r:id="rId3"/>
    <p:sldId id="272" r:id="rId4"/>
    <p:sldId id="273" r:id="rId5"/>
    <p:sldId id="279" r:id="rId6"/>
    <p:sldId id="274" r:id="rId7"/>
    <p:sldId id="275" r:id="rId8"/>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1" d="100"/>
          <a:sy n="61" d="100"/>
        </p:scale>
        <p:origin x="1430"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0" d="100"/>
          <a:sy n="80" d="100"/>
        </p:scale>
        <p:origin x="2090" y="24"/>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575F9A00-7BB1-4CC0-A788-9DEE9129F7AD}" type="datetimeFigureOut">
              <a:rPr lang="en-GB" smtClean="0"/>
              <a:t>18/11/2018</a:t>
            </a:fld>
            <a:endParaRPr lang="en-GB"/>
          </a:p>
        </p:txBody>
      </p:sp>
      <p:sp>
        <p:nvSpPr>
          <p:cNvPr id="4" name="Footer Placeholder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AC48E9DE-E7DF-4BFF-BB07-EAD10656F2A6}" type="slidenum">
              <a:rPr lang="en-GB" smtClean="0"/>
              <a:t>‹#›</a:t>
            </a:fld>
            <a:endParaRPr lang="en-GB"/>
          </a:p>
        </p:txBody>
      </p:sp>
    </p:spTree>
    <p:extLst>
      <p:ext uri="{BB962C8B-B14F-4D97-AF65-F5344CB8AC3E}">
        <p14:creationId xmlns:p14="http://schemas.microsoft.com/office/powerpoint/2010/main" val="1857503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9D6489A4-1EAC-4E65-9641-B12CE63A29C6}" type="datetimeFigureOut">
              <a:rPr lang="en-GB" smtClean="0"/>
              <a:t>18/11/2018</a:t>
            </a:fld>
            <a:endParaRPr lang="en-GB"/>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B0932484-4793-4D48-8BB9-47BD1780E94A}" type="slidenum">
              <a:rPr lang="en-GB" smtClean="0"/>
              <a:t>‹#›</a:t>
            </a:fld>
            <a:endParaRPr lang="en-GB"/>
          </a:p>
        </p:txBody>
      </p:sp>
    </p:spTree>
    <p:extLst>
      <p:ext uri="{BB962C8B-B14F-4D97-AF65-F5344CB8AC3E}">
        <p14:creationId xmlns:p14="http://schemas.microsoft.com/office/powerpoint/2010/main" val="3918068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is designed for small/medium sized companies, who do not have anything like the project budgets and resources available for new business systems projects, but who’s requirements are often as complex as their much larger counterparts.</a:t>
            </a:r>
          </a:p>
          <a:p>
            <a:endParaRPr lang="en-GB" dirty="0"/>
          </a:p>
          <a:p>
            <a:r>
              <a:rPr lang="en-GB" dirty="0"/>
              <a:t>The advice therefore is aimed at being practical, rather than necessarily following formal and ‘recognised’ methodologies to their full extent.</a:t>
            </a:r>
          </a:p>
          <a:p>
            <a:endParaRPr lang="en-GB" dirty="0"/>
          </a:p>
          <a:p>
            <a:r>
              <a:rPr lang="en-GB" dirty="0"/>
              <a:t>This is the third and final presentation, in this short series and is focused on some advice surrounding the implementing of your chosen new systems. Separate presentations show the process of first identifying the potential suppliers and then narrowing down the final choice and negotiating best terms.</a:t>
            </a:r>
          </a:p>
        </p:txBody>
      </p:sp>
      <p:sp>
        <p:nvSpPr>
          <p:cNvPr id="4" name="Slide Number Placeholder 3"/>
          <p:cNvSpPr>
            <a:spLocks noGrp="1"/>
          </p:cNvSpPr>
          <p:nvPr>
            <p:ph type="sldNum" sz="quarter" idx="10"/>
          </p:nvPr>
        </p:nvSpPr>
        <p:spPr/>
        <p:txBody>
          <a:bodyPr/>
          <a:lstStyle/>
          <a:p>
            <a:fld id="{B0932484-4793-4D48-8BB9-47BD1780E94A}" type="slidenum">
              <a:rPr lang="en-GB" smtClean="0"/>
              <a:t>1</a:t>
            </a:fld>
            <a:endParaRPr lang="en-GB"/>
          </a:p>
        </p:txBody>
      </p:sp>
    </p:spTree>
    <p:extLst>
      <p:ext uri="{BB962C8B-B14F-4D97-AF65-F5344CB8AC3E}">
        <p14:creationId xmlns:p14="http://schemas.microsoft.com/office/powerpoint/2010/main" val="200999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of course examples of projects that have gone wrong, because the chosen system simply does not meet the requirements, or the supplier has failed to deliver. But if you have done your selection of supplier and systems diligently, then you should have minimised the chances of this. That is why it is so important that YOU </a:t>
            </a:r>
          </a:p>
          <a:p>
            <a:r>
              <a:rPr lang="en-GB" dirty="0"/>
              <a:t>get those early decisions right.</a:t>
            </a:r>
          </a:p>
          <a:p>
            <a:endParaRPr lang="en-GB" dirty="0"/>
          </a:p>
          <a:p>
            <a:r>
              <a:rPr lang="en-GB" dirty="0"/>
              <a:t>By far the biggest factor, that is directly under your control, that could lead to project failure, is not making sufficient time, of the key people in your organisation, available to the project. These are the same people who are likely to be critical to the day-to-day operation of your company, so it is not an easy balancing act to achieve. </a:t>
            </a:r>
          </a:p>
        </p:txBody>
      </p:sp>
      <p:sp>
        <p:nvSpPr>
          <p:cNvPr id="4" name="Slide Number Placeholder 3"/>
          <p:cNvSpPr>
            <a:spLocks noGrp="1"/>
          </p:cNvSpPr>
          <p:nvPr>
            <p:ph type="sldNum" sz="quarter" idx="10"/>
          </p:nvPr>
        </p:nvSpPr>
        <p:spPr/>
        <p:txBody>
          <a:bodyPr/>
          <a:lstStyle/>
          <a:p>
            <a:fld id="{B0932484-4793-4D48-8BB9-47BD1780E94A}" type="slidenum">
              <a:rPr lang="en-GB" smtClean="0"/>
              <a:t>2</a:t>
            </a:fld>
            <a:endParaRPr lang="en-GB"/>
          </a:p>
        </p:txBody>
      </p:sp>
    </p:spTree>
    <p:extLst>
      <p:ext uri="{BB962C8B-B14F-4D97-AF65-F5344CB8AC3E}">
        <p14:creationId xmlns:p14="http://schemas.microsoft.com/office/powerpoint/2010/main" val="1751957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7263" y="738188"/>
            <a:ext cx="4933950" cy="3702050"/>
          </a:xfrm>
        </p:spPr>
      </p:sp>
      <p:sp>
        <p:nvSpPr>
          <p:cNvPr id="3" name="Notes Placeholder 2"/>
          <p:cNvSpPr>
            <a:spLocks noGrp="1"/>
          </p:cNvSpPr>
          <p:nvPr>
            <p:ph type="body" idx="1"/>
          </p:nvPr>
        </p:nvSpPr>
        <p:spPr/>
        <p:txBody>
          <a:bodyPr/>
          <a:lstStyle/>
          <a:p>
            <a:r>
              <a:rPr lang="en-GB" dirty="0"/>
              <a:t>If the project is that important then you </a:t>
            </a:r>
            <a:r>
              <a:rPr lang="en-GB" u="sng" dirty="0"/>
              <a:t>have</a:t>
            </a:r>
            <a:r>
              <a:rPr lang="en-GB" dirty="0"/>
              <a:t> to find a way of making sufficient time available</a:t>
            </a:r>
          </a:p>
          <a:p>
            <a:endParaRPr lang="en-GB" dirty="0"/>
          </a:p>
          <a:p>
            <a:r>
              <a:rPr lang="en-GB" dirty="0"/>
              <a:t>You can (and should) bring in external help, but make sure that you budget for it upfront, don’t let it be a surprise down the track…</a:t>
            </a:r>
          </a:p>
          <a:p>
            <a:endParaRPr lang="en-GB" dirty="0"/>
          </a:p>
          <a:p>
            <a:r>
              <a:rPr lang="en-GB" dirty="0"/>
              <a:t>Bring in an external Project Manager, to manage you and the supplier, again this is an area where I can help you. This does not mean that an internal person should not also have some project lead/ management responsibility, but unless you are running projects of this magnitude regularly they are unlikely to have the experience, unlikely to have the dedicated time and may not be able to be sufficiently impartial. </a:t>
            </a:r>
          </a:p>
          <a:p>
            <a:endParaRPr lang="en-GB" dirty="0"/>
          </a:p>
          <a:p>
            <a:r>
              <a:rPr lang="en-GB" dirty="0"/>
              <a:t>You cannot abdicate testing totally to someone else, as your people will know what the results should look like the best. BUT an external organisation can help develop some really meaningful test scripts and can help execute them (and perhaps repeat them many more times) and record and report back results to the supplier.</a:t>
            </a:r>
          </a:p>
          <a:p>
            <a:endParaRPr lang="en-GB" dirty="0"/>
          </a:p>
          <a:p>
            <a:r>
              <a:rPr lang="en-GB" dirty="0"/>
              <a:t>If you are implementing relatively new software from the supplier, or into a new industry sector, then perhaps they can share in the costs in some way, as they are also benefiting?</a:t>
            </a:r>
          </a:p>
          <a:p>
            <a:endParaRPr lang="en-GB" dirty="0"/>
          </a:p>
          <a:p>
            <a:endParaRPr lang="en-GB" dirty="0"/>
          </a:p>
        </p:txBody>
      </p:sp>
      <p:sp>
        <p:nvSpPr>
          <p:cNvPr id="4" name="Slide Number Placeholder 3"/>
          <p:cNvSpPr>
            <a:spLocks noGrp="1"/>
          </p:cNvSpPr>
          <p:nvPr>
            <p:ph type="sldNum" sz="quarter" idx="10"/>
          </p:nvPr>
        </p:nvSpPr>
        <p:spPr/>
        <p:txBody>
          <a:bodyPr/>
          <a:lstStyle/>
          <a:p>
            <a:fld id="{B0932484-4793-4D48-8BB9-47BD1780E94A}" type="slidenum">
              <a:rPr lang="en-GB" smtClean="0"/>
              <a:t>3</a:t>
            </a:fld>
            <a:endParaRPr lang="en-GB"/>
          </a:p>
        </p:txBody>
      </p:sp>
    </p:spTree>
    <p:extLst>
      <p:ext uri="{BB962C8B-B14F-4D97-AF65-F5344CB8AC3E}">
        <p14:creationId xmlns:p14="http://schemas.microsoft.com/office/powerpoint/2010/main" val="558755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have seen it so many times…the project starts late, or delivery overruns, but the end date stays unchanged and so the testing has to give…</a:t>
            </a:r>
          </a:p>
          <a:p>
            <a:endParaRPr lang="en-GB" dirty="0"/>
          </a:p>
          <a:p>
            <a:r>
              <a:rPr lang="en-GB" dirty="0"/>
              <a:t>This really is a false economy and a fundamental error</a:t>
            </a:r>
          </a:p>
          <a:p>
            <a:endParaRPr lang="en-GB" dirty="0"/>
          </a:p>
          <a:p>
            <a:r>
              <a:rPr lang="en-GB" dirty="0"/>
              <a:t>Even if the supplier is largely to blame, contracts cannot protect you from damage to your reputation and the impact of a poor implementation is always going to be felt primarily by you and your customers</a:t>
            </a:r>
          </a:p>
          <a:p>
            <a:endParaRPr lang="en-GB" dirty="0"/>
          </a:p>
          <a:p>
            <a:r>
              <a:rPr lang="en-GB" dirty="0"/>
              <a:t>And the cost of putting it right is likely to be yours also….after all, who would go-live on a system that they knew was not fit for purpose?</a:t>
            </a:r>
          </a:p>
        </p:txBody>
      </p:sp>
      <p:sp>
        <p:nvSpPr>
          <p:cNvPr id="4" name="Slide Number Placeholder 3"/>
          <p:cNvSpPr>
            <a:spLocks noGrp="1"/>
          </p:cNvSpPr>
          <p:nvPr>
            <p:ph type="sldNum" sz="quarter" idx="10"/>
          </p:nvPr>
        </p:nvSpPr>
        <p:spPr/>
        <p:txBody>
          <a:bodyPr/>
          <a:lstStyle/>
          <a:p>
            <a:fld id="{B0932484-4793-4D48-8BB9-47BD1780E94A}" type="slidenum">
              <a:rPr lang="en-GB" smtClean="0"/>
              <a:t>4</a:t>
            </a:fld>
            <a:endParaRPr lang="en-GB"/>
          </a:p>
        </p:txBody>
      </p:sp>
    </p:spTree>
    <p:extLst>
      <p:ext uri="{BB962C8B-B14F-4D97-AF65-F5344CB8AC3E}">
        <p14:creationId xmlns:p14="http://schemas.microsoft.com/office/powerpoint/2010/main" val="4243646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have seen it so many times…the project starts late, or delivery overruns, but the end date stays unchanged and so testing has to give…</a:t>
            </a:r>
          </a:p>
          <a:p>
            <a:endParaRPr lang="en-GB" dirty="0"/>
          </a:p>
          <a:p>
            <a:r>
              <a:rPr lang="en-GB" dirty="0"/>
              <a:t>A real false economy</a:t>
            </a:r>
          </a:p>
          <a:p>
            <a:endParaRPr lang="en-GB" dirty="0"/>
          </a:p>
          <a:p>
            <a:r>
              <a:rPr lang="en-GB" dirty="0"/>
              <a:t>Contracts cannot protect you from damage to your reputation </a:t>
            </a:r>
          </a:p>
          <a:p>
            <a:endParaRPr lang="en-GB" dirty="0"/>
          </a:p>
          <a:p>
            <a:r>
              <a:rPr lang="en-GB" dirty="0"/>
              <a:t>And the cost is likely to be yours also….</a:t>
            </a:r>
          </a:p>
          <a:p>
            <a:endParaRPr lang="en-GB" dirty="0"/>
          </a:p>
          <a:p>
            <a:r>
              <a:rPr lang="en-GB" dirty="0"/>
              <a:t>Who would go-live on a system that they knew was not fit for purpose?</a:t>
            </a:r>
          </a:p>
        </p:txBody>
      </p:sp>
      <p:sp>
        <p:nvSpPr>
          <p:cNvPr id="4" name="Slide Number Placeholder 3"/>
          <p:cNvSpPr>
            <a:spLocks noGrp="1"/>
          </p:cNvSpPr>
          <p:nvPr>
            <p:ph type="sldNum" sz="quarter" idx="10"/>
          </p:nvPr>
        </p:nvSpPr>
        <p:spPr/>
        <p:txBody>
          <a:bodyPr/>
          <a:lstStyle/>
          <a:p>
            <a:fld id="{B0932484-4793-4D48-8BB9-47BD1780E94A}" type="slidenum">
              <a:rPr lang="en-GB" smtClean="0"/>
              <a:t>5</a:t>
            </a:fld>
            <a:endParaRPr lang="en-GB"/>
          </a:p>
        </p:txBody>
      </p:sp>
    </p:spTree>
    <p:extLst>
      <p:ext uri="{BB962C8B-B14F-4D97-AF65-F5344CB8AC3E}">
        <p14:creationId xmlns:p14="http://schemas.microsoft.com/office/powerpoint/2010/main" val="4243646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Don’t be tempted to keep adding to the original scope of the project</a:t>
            </a:r>
          </a:p>
          <a:p>
            <a:endParaRPr lang="en-GB" dirty="0"/>
          </a:p>
          <a:p>
            <a:r>
              <a:rPr lang="en-GB" dirty="0"/>
              <a:t>Get some of those original benefits delivered on time</a:t>
            </a:r>
          </a:p>
          <a:p>
            <a:endParaRPr lang="en-GB" dirty="0"/>
          </a:p>
          <a:p>
            <a:r>
              <a:rPr lang="en-GB" dirty="0"/>
              <a:t>Get some stability in the new system and processes</a:t>
            </a:r>
          </a:p>
          <a:p>
            <a:endParaRPr lang="en-GB" dirty="0"/>
          </a:p>
          <a:p>
            <a:r>
              <a:rPr lang="en-GB" dirty="0"/>
              <a:t>No matter what people think they need, some of that will change when they get practical experience of the system – suddenly some things will not seem so important, while some ,missing functionality will really stand-out</a:t>
            </a:r>
          </a:p>
          <a:p>
            <a:endParaRPr lang="en-GB" dirty="0"/>
          </a:p>
          <a:p>
            <a:r>
              <a:rPr lang="en-GB" dirty="0"/>
              <a:t>Keep the project  team in-place long enough to deal with the real and immediate priorities; again this needs budgeting for</a:t>
            </a:r>
          </a:p>
          <a:p>
            <a:endParaRPr lang="en-GB" dirty="0"/>
          </a:p>
          <a:p>
            <a:r>
              <a:rPr lang="en-GB" dirty="0"/>
              <a:t>And good luck!</a:t>
            </a:r>
          </a:p>
        </p:txBody>
      </p:sp>
      <p:sp>
        <p:nvSpPr>
          <p:cNvPr id="4" name="Slide Number Placeholder 3"/>
          <p:cNvSpPr>
            <a:spLocks noGrp="1"/>
          </p:cNvSpPr>
          <p:nvPr>
            <p:ph type="sldNum" sz="quarter" idx="10"/>
          </p:nvPr>
        </p:nvSpPr>
        <p:spPr/>
        <p:txBody>
          <a:bodyPr/>
          <a:lstStyle/>
          <a:p>
            <a:fld id="{B0932484-4793-4D48-8BB9-47BD1780E94A}" type="slidenum">
              <a:rPr lang="en-GB" smtClean="0"/>
              <a:t>6</a:t>
            </a:fld>
            <a:endParaRPr lang="en-GB"/>
          </a:p>
        </p:txBody>
      </p:sp>
    </p:spTree>
    <p:extLst>
      <p:ext uri="{BB962C8B-B14F-4D97-AF65-F5344CB8AC3E}">
        <p14:creationId xmlns:p14="http://schemas.microsoft.com/office/powerpoint/2010/main" val="1909268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0932484-4793-4D48-8BB9-47BD1780E94A}" type="slidenum">
              <a:rPr lang="en-GB" smtClean="0"/>
              <a:t>7</a:t>
            </a:fld>
            <a:endParaRPr lang="en-GB"/>
          </a:p>
        </p:txBody>
      </p:sp>
    </p:spTree>
    <p:extLst>
      <p:ext uri="{BB962C8B-B14F-4D97-AF65-F5344CB8AC3E}">
        <p14:creationId xmlns:p14="http://schemas.microsoft.com/office/powerpoint/2010/main" val="2800352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dirty="0"/>
              <a:t>Click to edit Master title style</a:t>
            </a:r>
          </a:p>
        </p:txBody>
      </p:sp>
      <p:sp>
        <p:nvSpPr>
          <p:cNvPr id="28" name="Date Placeholder 2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1784AC3-1F87-437B-B848-0B7B7D705AFA}" type="datetimeFigureOut">
              <a:rPr kumimoji="0" lang="en-GB"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18/11/2018</a:t>
            </a:fld>
            <a:endParaRPr kumimoji="0" lang="en-GB"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
        <p:nvSpPr>
          <p:cNvPr id="17" name="Footer Placeholder 16"/>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
        <p:nvSpPr>
          <p:cNvPr id="29" name="Slide Number Placeholder 2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7E96B-3DC6-4A97-967C-023D465AE278}" type="slidenum">
              <a:rPr kumimoji="0" lang="en-GB"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265659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784AC3-1F87-437B-B848-0B7B7D705AFA}"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7E96B-3DC6-4A97-967C-023D465AE278}" type="slidenum">
              <a:rPr lang="en-GB" smtClean="0"/>
              <a:t>‹#›</a:t>
            </a:fld>
            <a:endParaRPr lang="en-GB"/>
          </a:p>
        </p:txBody>
      </p:sp>
    </p:spTree>
    <p:extLst>
      <p:ext uri="{BB962C8B-B14F-4D97-AF65-F5344CB8AC3E}">
        <p14:creationId xmlns:p14="http://schemas.microsoft.com/office/powerpoint/2010/main" val="22475136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1784AC3-1F87-437B-B848-0B7B7D705AFA}" type="datetimeFigureOut">
              <a:rPr kumimoji="0" lang="en-GB"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18/11/2018</a:t>
            </a:fld>
            <a:endParaRPr kumimoji="0" lang="en-GB"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047E96B-3DC6-4A97-967C-023D465AE278}" type="slidenum">
              <a:rPr kumimoji="0" lang="en-GB" sz="1200" b="0" i="0" u="none" strike="noStrike" kern="1200" cap="none" spc="0" normalizeH="0" baseline="0" noProof="0" smtClean="0">
                <a:ln>
                  <a:noFill/>
                </a:ln>
                <a:solidFill>
                  <a:prstClr val="white">
                    <a:shade val="50000"/>
                  </a:prstClr>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pic>
        <p:nvPicPr>
          <p:cNvPr id="7" name="Picture 6">
            <a:extLst>
              <a:ext uri="{FF2B5EF4-FFF2-40B4-BE49-F238E27FC236}">
                <a16:creationId xmlns:a16="http://schemas.microsoft.com/office/drawing/2014/main" id="{68E5D15E-1C9B-994F-84B4-614991A253A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1803400"/>
          </a:xfrm>
          <a:prstGeom prst="rect">
            <a:avLst/>
          </a:prstGeom>
        </p:spPr>
      </p:pic>
    </p:spTree>
    <p:extLst>
      <p:ext uri="{BB962C8B-B14F-4D97-AF65-F5344CB8AC3E}">
        <p14:creationId xmlns:p14="http://schemas.microsoft.com/office/powerpoint/2010/main" val="2855589959"/>
      </p:ext>
    </p:extLst>
  </p:cSld>
  <p:clrMap bg1="dk1" tx1="lt1" bg2="dk2" tx2="lt2" accent1="accent1" accent2="accent2" accent3="accent3" accent4="accent4" accent5="accent5" accent6="accent6" hlink="hlink" folHlink="folHlink"/>
  <p:sldLayoutIdLst>
    <p:sldLayoutId id="2147483673" r:id="rId1"/>
    <p:sldLayoutId id="2147483674" r:id="rId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linbottle@newvistaventures.com"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newvistaventur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020558"/>
            <a:ext cx="8229600" cy="1828800"/>
          </a:xfrm>
        </p:spPr>
        <p:txBody>
          <a:bodyPr>
            <a:normAutofit/>
          </a:bodyPr>
          <a:lstStyle/>
          <a:p>
            <a:r>
              <a:rPr lang="en-GB" dirty="0"/>
              <a:t>SELECTING new </a:t>
            </a:r>
            <a:r>
              <a:rPr lang="en-GB" dirty="0" err="1"/>
              <a:t>systemS</a:t>
            </a:r>
            <a:r>
              <a:rPr lang="en-GB" dirty="0"/>
              <a:t> </a:t>
            </a:r>
            <a:r>
              <a:rPr lang="en-GB" sz="3600" dirty="0"/>
              <a:t>Implementing the chosen system</a:t>
            </a:r>
          </a:p>
        </p:txBody>
      </p:sp>
      <p:sp>
        <p:nvSpPr>
          <p:cNvPr id="3" name="Subtitle 2"/>
          <p:cNvSpPr>
            <a:spLocks noGrp="1"/>
          </p:cNvSpPr>
          <p:nvPr>
            <p:ph type="subTitle" idx="1"/>
          </p:nvPr>
        </p:nvSpPr>
        <p:spPr>
          <a:xfrm>
            <a:off x="1371600" y="3980656"/>
            <a:ext cx="6400800" cy="1752600"/>
          </a:xfrm>
        </p:spPr>
        <p:txBody>
          <a:bodyPr/>
          <a:lstStyle/>
          <a:p>
            <a:r>
              <a:rPr lang="en-GB" dirty="0"/>
              <a:t>Colin Bottle</a:t>
            </a:r>
          </a:p>
          <a:p>
            <a:r>
              <a:rPr lang="en-GB" sz="1600" dirty="0"/>
              <a:t>Consultant</a:t>
            </a:r>
          </a:p>
          <a:p>
            <a:r>
              <a:rPr lang="en-GB" sz="1600" dirty="0"/>
              <a:t>New Vista Ventures Ltd</a:t>
            </a:r>
          </a:p>
        </p:txBody>
      </p:sp>
    </p:spTree>
    <p:extLst>
      <p:ext uri="{BB962C8B-B14F-4D97-AF65-F5344CB8AC3E}">
        <p14:creationId xmlns:p14="http://schemas.microsoft.com/office/powerpoint/2010/main" val="3159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solidFill>
                  <a:schemeClr val="bg2">
                    <a:lumMod val="75000"/>
                  </a:schemeClr>
                </a:solidFill>
              </a:rPr>
              <a:t>Implementing</a:t>
            </a:r>
            <a:r>
              <a:rPr lang="en-GB" dirty="0"/>
              <a:t> </a:t>
            </a:r>
            <a:r>
              <a:rPr lang="en-GB" dirty="0">
                <a:solidFill>
                  <a:schemeClr val="bg2">
                    <a:lumMod val="75000"/>
                  </a:schemeClr>
                </a:solidFill>
              </a:rPr>
              <a:t>the chosen system</a:t>
            </a:r>
          </a:p>
        </p:txBody>
      </p:sp>
      <p:sp>
        <p:nvSpPr>
          <p:cNvPr id="3" name="Content Placeholder 2"/>
          <p:cNvSpPr>
            <a:spLocks noGrp="1"/>
          </p:cNvSpPr>
          <p:nvPr>
            <p:ph idx="1"/>
          </p:nvPr>
        </p:nvSpPr>
        <p:spPr>
          <a:xfrm>
            <a:off x="457200" y="1700808"/>
            <a:ext cx="8229600" cy="4525963"/>
          </a:xfrm>
        </p:spPr>
        <p:txBody>
          <a:bodyPr/>
          <a:lstStyle/>
          <a:p>
            <a:r>
              <a:rPr lang="en-GB" dirty="0"/>
              <a:t>What is the biggest single reason for project failure?</a:t>
            </a:r>
          </a:p>
          <a:p>
            <a:pPr marL="1371600" lvl="2" indent="-457200">
              <a:buFont typeface="+mj-lt"/>
              <a:buAutoNum type="arabicPeriod"/>
            </a:pPr>
            <a:r>
              <a:rPr lang="en-GB" dirty="0"/>
              <a:t>Software just does not work as it should?</a:t>
            </a:r>
          </a:p>
          <a:p>
            <a:pPr marL="1371600" lvl="2" indent="-457200">
              <a:buFont typeface="+mj-lt"/>
              <a:buAutoNum type="arabicPeriod"/>
            </a:pPr>
            <a:r>
              <a:rPr lang="en-GB" dirty="0"/>
              <a:t>Supplier does not deliver anyway?</a:t>
            </a:r>
          </a:p>
          <a:p>
            <a:pPr marL="1371600" lvl="2" indent="-457200">
              <a:buFont typeface="+mj-lt"/>
              <a:buAutoNum type="arabicPeriod"/>
            </a:pPr>
            <a:r>
              <a:rPr lang="en-GB" dirty="0"/>
              <a:t>Other?</a:t>
            </a:r>
          </a:p>
          <a:p>
            <a:pPr marL="571500" indent="-457200"/>
            <a:r>
              <a:rPr lang="en-GB" dirty="0"/>
              <a:t>YOU and “the day job”</a:t>
            </a:r>
          </a:p>
          <a:p>
            <a:pPr marL="1371600" lvl="2" indent="-457200"/>
            <a:r>
              <a:rPr lang="en-GB" dirty="0"/>
              <a:t>Key staff having enough time is </a:t>
            </a:r>
            <a:r>
              <a:rPr lang="en-GB" b="1" u="sng" dirty="0"/>
              <a:t>critical</a:t>
            </a:r>
            <a:r>
              <a:rPr lang="en-GB" dirty="0"/>
              <a:t> to the success</a:t>
            </a:r>
          </a:p>
          <a:p>
            <a:pPr marL="1371600" lvl="2" indent="-457200"/>
            <a:r>
              <a:rPr lang="en-GB" dirty="0"/>
              <a:t>But they all have jobs to do, other than putting in systems…</a:t>
            </a:r>
          </a:p>
        </p:txBody>
      </p:sp>
    </p:spTree>
    <p:extLst>
      <p:ext uri="{BB962C8B-B14F-4D97-AF65-F5344CB8AC3E}">
        <p14:creationId xmlns:p14="http://schemas.microsoft.com/office/powerpoint/2010/main" val="421990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dirty="0">
                <a:solidFill>
                  <a:schemeClr val="bg2">
                    <a:lumMod val="75000"/>
                  </a:schemeClr>
                </a:solidFill>
              </a:rPr>
              <a:t>The big secret…</a:t>
            </a:r>
          </a:p>
        </p:txBody>
      </p:sp>
      <p:sp>
        <p:nvSpPr>
          <p:cNvPr id="3" name="Content Placeholder 2"/>
          <p:cNvSpPr>
            <a:spLocks noGrp="1"/>
          </p:cNvSpPr>
          <p:nvPr>
            <p:ph idx="1"/>
          </p:nvPr>
        </p:nvSpPr>
        <p:spPr>
          <a:xfrm>
            <a:off x="432414" y="1700808"/>
            <a:ext cx="8229600" cy="4525963"/>
          </a:xfrm>
        </p:spPr>
        <p:txBody>
          <a:bodyPr>
            <a:normAutofit/>
          </a:bodyPr>
          <a:lstStyle/>
          <a:p>
            <a:r>
              <a:rPr lang="en-GB" dirty="0"/>
              <a:t>What do you do if key staff just will not be able to make sufficient time available?</a:t>
            </a:r>
          </a:p>
          <a:p>
            <a:r>
              <a:rPr lang="en-GB" dirty="0"/>
              <a:t>DON’T GO AHEAD WITH THE PROJECT!</a:t>
            </a:r>
          </a:p>
          <a:p>
            <a:r>
              <a:rPr lang="en-GB" dirty="0"/>
              <a:t>So where can you get help?</a:t>
            </a:r>
          </a:p>
          <a:p>
            <a:pPr lvl="2"/>
            <a:r>
              <a:rPr lang="en-GB" dirty="0"/>
              <a:t>Backfill where possible, </a:t>
            </a:r>
            <a:r>
              <a:rPr lang="en-GB" u="sng" dirty="0"/>
              <a:t>but needs budgeting</a:t>
            </a:r>
            <a:r>
              <a:rPr lang="en-GB" dirty="0"/>
              <a:t>…</a:t>
            </a:r>
          </a:p>
          <a:p>
            <a:pPr lvl="2"/>
            <a:r>
              <a:rPr lang="en-GB" dirty="0"/>
              <a:t>Do bring in an external Project Manager to run the project and manage the supplier, </a:t>
            </a:r>
            <a:r>
              <a:rPr lang="en-GB" u="sng" dirty="0"/>
              <a:t>but needs budgeting</a:t>
            </a:r>
            <a:r>
              <a:rPr lang="en-GB" dirty="0"/>
              <a:t>… </a:t>
            </a:r>
          </a:p>
          <a:p>
            <a:pPr lvl="2"/>
            <a:r>
              <a:rPr lang="en-GB" dirty="0"/>
              <a:t>Possibly bring in testing ‘experts’, but DO NOT abdicate responsibility, </a:t>
            </a:r>
            <a:r>
              <a:rPr lang="en-GB" u="sng" dirty="0"/>
              <a:t>but needs budgeting</a:t>
            </a:r>
            <a:r>
              <a:rPr lang="en-GB" dirty="0"/>
              <a:t>…may be some of this can be offset with the supplier?</a:t>
            </a:r>
          </a:p>
        </p:txBody>
      </p:sp>
    </p:spTree>
    <p:extLst>
      <p:ext uri="{BB962C8B-B14F-4D97-AF65-F5344CB8AC3E}">
        <p14:creationId xmlns:p14="http://schemas.microsoft.com/office/powerpoint/2010/main" val="183560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25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par>
                          <p:cTn id="18" fill="hold">
                            <p:stCondLst>
                              <p:cond delay="250"/>
                            </p:stCondLst>
                            <p:childTnLst>
                              <p:par>
                                <p:cTn id="19" presetID="1" presetClass="entr" presetSubtype="0" fill="hold" grpId="0" nodeType="afterEffect">
                                  <p:stCondLst>
                                    <p:cond delay="25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25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8229600" cy="1143000"/>
          </a:xfrm>
        </p:spPr>
        <p:txBody>
          <a:bodyPr/>
          <a:lstStyle/>
          <a:p>
            <a:r>
              <a:rPr lang="en-GB" dirty="0">
                <a:solidFill>
                  <a:schemeClr val="bg2">
                    <a:lumMod val="75000"/>
                  </a:schemeClr>
                </a:solidFill>
              </a:rPr>
              <a:t>What to do and what not to </a:t>
            </a:r>
          </a:p>
        </p:txBody>
      </p:sp>
      <p:sp>
        <p:nvSpPr>
          <p:cNvPr id="3" name="Content Placeholder 2"/>
          <p:cNvSpPr>
            <a:spLocks noGrp="1"/>
          </p:cNvSpPr>
          <p:nvPr>
            <p:ph idx="1"/>
          </p:nvPr>
        </p:nvSpPr>
        <p:spPr>
          <a:xfrm>
            <a:off x="457200" y="1700808"/>
            <a:ext cx="8229600" cy="4525963"/>
          </a:xfrm>
        </p:spPr>
        <p:txBody>
          <a:bodyPr>
            <a:normAutofit/>
          </a:bodyPr>
          <a:lstStyle/>
          <a:p>
            <a:r>
              <a:rPr lang="en-GB" dirty="0"/>
              <a:t>Do NOT compromise on testing</a:t>
            </a:r>
          </a:p>
          <a:p>
            <a:pPr lvl="2"/>
            <a:r>
              <a:rPr lang="en-GB" dirty="0"/>
              <a:t>Do not allow your or the supplier’s testing time to be squeezed (project runs over, end date stays the same…)</a:t>
            </a:r>
          </a:p>
          <a:p>
            <a:pPr lvl="2"/>
            <a:r>
              <a:rPr lang="en-GB" dirty="0"/>
              <a:t>An hour spent now will save many, many times over if the problem is found in live running</a:t>
            </a:r>
          </a:p>
          <a:p>
            <a:pPr lvl="2"/>
            <a:r>
              <a:rPr lang="en-GB" dirty="0"/>
              <a:t>There is no solace in blaming the supplier, if your business and your customers are feeling the impact</a:t>
            </a:r>
          </a:p>
          <a:p>
            <a:pPr lvl="2"/>
            <a:r>
              <a:rPr lang="en-GB" dirty="0"/>
              <a:t>And if you have ‘signed off’ on the system it is likely to be at your cost…</a:t>
            </a:r>
          </a:p>
          <a:p>
            <a:pPr lvl="2"/>
            <a:r>
              <a:rPr lang="en-GB" dirty="0"/>
              <a:t>And contractual norm would be go-live is deemed as acceptance…</a:t>
            </a:r>
          </a:p>
          <a:p>
            <a:pPr lvl="2"/>
            <a:endParaRPr lang="en-GB" dirty="0"/>
          </a:p>
        </p:txBody>
      </p:sp>
    </p:spTree>
    <p:extLst>
      <p:ext uri="{BB962C8B-B14F-4D97-AF65-F5344CB8AC3E}">
        <p14:creationId xmlns:p14="http://schemas.microsoft.com/office/powerpoint/2010/main" val="391056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922" y="0"/>
            <a:ext cx="8229600" cy="1143000"/>
          </a:xfrm>
        </p:spPr>
        <p:txBody>
          <a:bodyPr/>
          <a:lstStyle/>
          <a:p>
            <a:r>
              <a:rPr lang="en-GB" dirty="0">
                <a:solidFill>
                  <a:schemeClr val="bg2">
                    <a:lumMod val="75000"/>
                  </a:schemeClr>
                </a:solidFill>
              </a:rPr>
              <a:t>What to do and what not to </a:t>
            </a:r>
          </a:p>
        </p:txBody>
      </p:sp>
      <p:sp>
        <p:nvSpPr>
          <p:cNvPr id="3" name="Content Placeholder 2"/>
          <p:cNvSpPr>
            <a:spLocks noGrp="1"/>
          </p:cNvSpPr>
          <p:nvPr>
            <p:ph idx="1"/>
          </p:nvPr>
        </p:nvSpPr>
        <p:spPr>
          <a:xfrm>
            <a:off x="417107" y="1628800"/>
            <a:ext cx="8229600" cy="4525963"/>
          </a:xfrm>
        </p:spPr>
        <p:txBody>
          <a:bodyPr>
            <a:normAutofit/>
          </a:bodyPr>
          <a:lstStyle/>
          <a:p>
            <a:r>
              <a:rPr lang="en-GB" dirty="0"/>
              <a:t>Do NOT underestimate data conversions</a:t>
            </a:r>
          </a:p>
          <a:p>
            <a:pPr lvl="2"/>
            <a:r>
              <a:rPr lang="en-GB" dirty="0"/>
              <a:t>It is highly likely that your existing data has errors and omissions </a:t>
            </a:r>
          </a:p>
          <a:p>
            <a:pPr lvl="2"/>
            <a:r>
              <a:rPr lang="en-GB" dirty="0"/>
              <a:t>You cannot spend too much time making sure that the data has converted correctly and can be reconciled to your old system (at least know the reasons for differences)</a:t>
            </a:r>
          </a:p>
          <a:p>
            <a:pPr lvl="2"/>
            <a:r>
              <a:rPr lang="en-GB" dirty="0"/>
              <a:t>As with software testing; an issue resolved prior to go-live will be multiple times easier than an issue found post go-live</a:t>
            </a:r>
          </a:p>
          <a:p>
            <a:pPr lvl="2"/>
            <a:endParaRPr lang="en-GB" dirty="0"/>
          </a:p>
        </p:txBody>
      </p:sp>
    </p:spTree>
    <p:extLst>
      <p:ext uri="{BB962C8B-B14F-4D97-AF65-F5344CB8AC3E}">
        <p14:creationId xmlns:p14="http://schemas.microsoft.com/office/powerpoint/2010/main" val="3659068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GB" dirty="0">
                <a:solidFill>
                  <a:schemeClr val="bg2">
                    <a:lumMod val="75000"/>
                  </a:schemeClr>
                </a:solidFill>
              </a:rPr>
              <a:t>What to do and what not to</a:t>
            </a:r>
          </a:p>
        </p:txBody>
      </p:sp>
      <p:sp>
        <p:nvSpPr>
          <p:cNvPr id="3" name="Content Placeholder 2"/>
          <p:cNvSpPr>
            <a:spLocks noGrp="1"/>
          </p:cNvSpPr>
          <p:nvPr>
            <p:ph idx="1"/>
          </p:nvPr>
        </p:nvSpPr>
        <p:spPr>
          <a:xfrm>
            <a:off x="457200" y="1700808"/>
            <a:ext cx="8229600" cy="4525963"/>
          </a:xfrm>
        </p:spPr>
        <p:txBody>
          <a:bodyPr/>
          <a:lstStyle/>
          <a:p>
            <a:r>
              <a:rPr lang="en-GB" dirty="0"/>
              <a:t>Plan </a:t>
            </a:r>
            <a:r>
              <a:rPr lang="en-GB" u="sng" dirty="0"/>
              <a:t>and budget </a:t>
            </a:r>
            <a:r>
              <a:rPr lang="en-GB" dirty="0"/>
              <a:t>for a phase 2</a:t>
            </a:r>
          </a:p>
          <a:p>
            <a:pPr lvl="1"/>
            <a:r>
              <a:rPr lang="en-GB" dirty="0"/>
              <a:t>Go-live is just a milestone</a:t>
            </a:r>
          </a:p>
          <a:p>
            <a:pPr lvl="1"/>
            <a:r>
              <a:rPr lang="en-GB" dirty="0"/>
              <a:t>Do not keep extending the scope of phase 1</a:t>
            </a:r>
          </a:p>
          <a:p>
            <a:pPr lvl="1"/>
            <a:r>
              <a:rPr lang="en-GB" dirty="0"/>
              <a:t>Get some benefits delivered earlier than later</a:t>
            </a:r>
          </a:p>
          <a:p>
            <a:pPr lvl="1"/>
            <a:r>
              <a:rPr lang="en-GB" dirty="0"/>
              <a:t>Get some stability</a:t>
            </a:r>
          </a:p>
          <a:p>
            <a:pPr lvl="1"/>
            <a:r>
              <a:rPr lang="en-GB" dirty="0"/>
              <a:t>Get some practical experience</a:t>
            </a:r>
          </a:p>
          <a:p>
            <a:r>
              <a:rPr lang="en-GB" dirty="0"/>
              <a:t>The real priorities will surface…be organised to deal with them promptly</a:t>
            </a:r>
          </a:p>
        </p:txBody>
      </p:sp>
    </p:spTree>
    <p:extLst>
      <p:ext uri="{BB962C8B-B14F-4D97-AF65-F5344CB8AC3E}">
        <p14:creationId xmlns:p14="http://schemas.microsoft.com/office/powerpoint/2010/main" val="271052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Good Luck!</a:t>
            </a:r>
          </a:p>
        </p:txBody>
      </p:sp>
      <p:sp>
        <p:nvSpPr>
          <p:cNvPr id="3" name="Subtitle 2"/>
          <p:cNvSpPr>
            <a:spLocks noGrp="1"/>
          </p:cNvSpPr>
          <p:nvPr>
            <p:ph type="subTitle" idx="1"/>
          </p:nvPr>
        </p:nvSpPr>
        <p:spPr/>
        <p:txBody>
          <a:bodyPr/>
          <a:lstStyle/>
          <a:p>
            <a:r>
              <a:rPr lang="en-GB" dirty="0"/>
              <a:t>Colin Bottle</a:t>
            </a:r>
          </a:p>
          <a:p>
            <a:r>
              <a:rPr lang="en-GB" sz="2000" dirty="0">
                <a:hlinkClick r:id="rId3"/>
              </a:rPr>
              <a:t>colinbottle@newvistaventures.com</a:t>
            </a:r>
            <a:endParaRPr lang="en-GB" sz="2000" dirty="0"/>
          </a:p>
          <a:p>
            <a:r>
              <a:rPr lang="en-GB" sz="2000" dirty="0">
                <a:hlinkClick r:id="rId4"/>
              </a:rPr>
              <a:t>www.newvistaventures.com</a:t>
            </a:r>
            <a:endParaRPr lang="en-GB" sz="2000" dirty="0"/>
          </a:p>
          <a:p>
            <a:r>
              <a:rPr lang="en-GB" sz="2000" dirty="0">
                <a:solidFill>
                  <a:schemeClr val="tx1"/>
                </a:solidFill>
              </a:rPr>
              <a:t>07768464262</a:t>
            </a:r>
          </a:p>
          <a:p>
            <a:endParaRPr lang="en-GB" sz="2000" dirty="0"/>
          </a:p>
        </p:txBody>
      </p:sp>
    </p:spTree>
    <p:extLst>
      <p:ext uri="{BB962C8B-B14F-4D97-AF65-F5344CB8AC3E}">
        <p14:creationId xmlns:p14="http://schemas.microsoft.com/office/powerpoint/2010/main" val="4169360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2762</TotalTime>
  <Words>1177</Words>
  <Application>Microsoft Office PowerPoint</Application>
  <PresentationFormat>On-screen Show (4:3)</PresentationFormat>
  <Paragraphs>96</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Book Antiqua</vt:lpstr>
      <vt:lpstr>Calibri</vt:lpstr>
      <vt:lpstr>Lucida Sans</vt:lpstr>
      <vt:lpstr>Wingdings</vt:lpstr>
      <vt:lpstr>Wingdings 2</vt:lpstr>
      <vt:lpstr>Wingdings 3</vt:lpstr>
      <vt:lpstr>1_Apex</vt:lpstr>
      <vt:lpstr>SELECTING new systemS Implementing the chosen system</vt:lpstr>
      <vt:lpstr>Implementing the chosen system</vt:lpstr>
      <vt:lpstr>The big secret…</vt:lpstr>
      <vt:lpstr>What to do and what not to </vt:lpstr>
      <vt:lpstr>What to do and what not to </vt:lpstr>
      <vt:lpstr>What to do and what not to</vt:lpstr>
      <vt:lpstr>Good Luck!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select and implement a new system on a budget</dc:title>
  <dc:creator>Colin</dc:creator>
  <cp:lastModifiedBy>Colin Bottle</cp:lastModifiedBy>
  <cp:revision>71</cp:revision>
  <cp:lastPrinted>2013-04-25T16:13:33Z</cp:lastPrinted>
  <dcterms:created xsi:type="dcterms:W3CDTF">2013-03-15T10:02:23Z</dcterms:created>
  <dcterms:modified xsi:type="dcterms:W3CDTF">2018-11-18T17:30:01Z</dcterms:modified>
</cp:coreProperties>
</file>